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2" r:id="rId2"/>
    <p:sldId id="270" r:id="rId3"/>
    <p:sldId id="286" r:id="rId4"/>
    <p:sldId id="287" r:id="rId5"/>
    <p:sldId id="285" r:id="rId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15/08/2017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15/08/2017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15/08/2017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15/08/2017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15/08/2017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15/08/2017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15/08/2017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15/08/2017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15/08/2017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15/08/2017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15/08/2017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15/08/2017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15/08/2017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>
                <a:solidFill>
                  <a:srgbClr val="FF0000"/>
                </a:solidFill>
              </a:rPr>
              <a:t>Provision of UE Usage </a:t>
            </a:r>
            <a:r>
              <a:rPr lang="en-AU" dirty="0" smtClean="0">
                <a:solidFill>
                  <a:srgbClr val="FF0000"/>
                </a:solidFill>
              </a:rPr>
              <a:t>Type</a:t>
            </a:r>
            <a:r>
              <a:rPr lang="en-AU" dirty="0" smtClean="0">
                <a:solidFill>
                  <a:schemeClr val="accent1">
                    <a:lumMod val="75000"/>
                  </a:schemeClr>
                </a:solidFill>
              </a:rPr>
              <a:t>/DCN-ID</a:t>
            </a:r>
            <a:r>
              <a:rPr lang="en-AU" dirty="0" smtClean="0">
                <a:solidFill>
                  <a:srgbClr val="FF0000"/>
                </a:solidFill>
              </a:rPr>
              <a:t> </a:t>
            </a:r>
            <a:r>
              <a:rPr lang="en-AU" dirty="0">
                <a:solidFill>
                  <a:srgbClr val="FF0000"/>
                </a:solidFill>
              </a:rPr>
              <a:t>to RAN to assist RAN resource prioritisation between user groups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581128"/>
            <a:ext cx="1838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Source: </a:t>
            </a:r>
            <a:r>
              <a:rPr lang="en-GB" dirty="0"/>
              <a:t>V</a:t>
            </a:r>
            <a:r>
              <a:rPr lang="en-GB" dirty="0" smtClean="0"/>
              <a:t>odafone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122bis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21-25 August, Sophia Antipolis, France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7.1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931454" y="346531"/>
            <a:ext cx="32125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S2-175948 </a:t>
            </a:r>
            <a:endParaRPr lang="en-GB" dirty="0" smtClean="0"/>
          </a:p>
          <a:p>
            <a:r>
              <a:rPr lang="en-GB" dirty="0" smtClean="0"/>
              <a:t>Rev </a:t>
            </a:r>
            <a:r>
              <a:rPr lang="en-GB" dirty="0" smtClean="0"/>
              <a:t>S2-173830 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>(updates in blue)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Different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Usage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Groups</a:t>
            </a:r>
            <a:r>
              <a:rPr lang="it-IT" sz="2800" b="1" dirty="0" smtClean="0">
                <a:solidFill>
                  <a:srgbClr val="FF0000"/>
                </a:solidFill>
              </a:rPr>
              <a:t> can share RAN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112568"/>
          </a:xfr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r>
              <a:rPr lang="en-US" sz="2000" b="1" dirty="0" err="1" smtClean="0"/>
              <a:t>eMTC</a:t>
            </a:r>
            <a:endParaRPr lang="en-US" sz="2000" b="1" dirty="0" smtClean="0"/>
          </a:p>
          <a:p>
            <a:r>
              <a:rPr lang="en-US" sz="2000" b="1" dirty="0" err="1" smtClean="0"/>
              <a:t>eMBB</a:t>
            </a:r>
            <a:endParaRPr lang="en-US" sz="2000" b="1" dirty="0" smtClean="0"/>
          </a:p>
          <a:p>
            <a:r>
              <a:rPr lang="en-US" sz="2000" b="1" dirty="0" smtClean="0"/>
              <a:t>Public Safety users</a:t>
            </a:r>
          </a:p>
          <a:p>
            <a:endParaRPr lang="en-US" sz="2000" b="1" dirty="0"/>
          </a:p>
          <a:p>
            <a:r>
              <a:rPr lang="en-US" sz="2000" b="1" dirty="0" smtClean="0"/>
              <a:t>PLMN’s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own</a:t>
            </a:r>
            <a:r>
              <a:rPr lang="en-US" sz="2000" b="1" dirty="0" smtClean="0">
                <a:solidFill>
                  <a:srgbClr val="92D050"/>
                </a:solidFill>
              </a:rPr>
              <a:t> </a:t>
            </a:r>
            <a:r>
              <a:rPr lang="en-US" sz="2000" b="1" dirty="0" smtClean="0"/>
              <a:t>subscribers</a:t>
            </a:r>
          </a:p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MVNO subscribers with same MNC/MCC as PLMN’s own subscribers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Inbound</a:t>
            </a:r>
            <a:r>
              <a:rPr lang="en-US" sz="2000" b="1" dirty="0" smtClean="0">
                <a:solidFill>
                  <a:srgbClr val="92D050"/>
                </a:solidFill>
              </a:rPr>
              <a:t> </a:t>
            </a:r>
            <a:r>
              <a:rPr lang="en-US" sz="2000" b="1" dirty="0" smtClean="0"/>
              <a:t>roamers from VPLMN’s </a:t>
            </a:r>
            <a:r>
              <a:rPr lang="en-US" sz="2000" b="1" dirty="0" smtClean="0"/>
              <a:t>Operator Group </a:t>
            </a:r>
            <a:endParaRPr lang="en-US" sz="2000" b="1" dirty="0" smtClean="0"/>
          </a:p>
          <a:p>
            <a:r>
              <a:rPr lang="en-US" sz="2000" b="1" dirty="0" smtClean="0"/>
              <a:t>Out </a:t>
            </a:r>
            <a:r>
              <a:rPr lang="en-US" sz="2000" b="1" dirty="0" smtClean="0"/>
              <a:t>of Operator Group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inbound</a:t>
            </a:r>
            <a:r>
              <a:rPr lang="en-US" sz="2000" b="1" dirty="0" smtClean="0"/>
              <a:t> roamers</a:t>
            </a:r>
            <a:endParaRPr lang="en-US" sz="2000" b="1" dirty="0" smtClean="0"/>
          </a:p>
          <a:p>
            <a:endParaRPr lang="en-US" sz="2000" b="1" dirty="0"/>
          </a:p>
          <a:p>
            <a:pPr marL="0" indent="0">
              <a:buNone/>
            </a:pPr>
            <a:r>
              <a:rPr lang="en-US" sz="2000" dirty="0" smtClean="0"/>
              <a:t>As indicated in the WID, RP-151827 “</a:t>
            </a:r>
            <a:r>
              <a:rPr lang="en-GB" sz="2000" dirty="0"/>
              <a:t>RAN Aspects of RAN Sharing Enhancements for </a:t>
            </a:r>
            <a:r>
              <a:rPr lang="en-GB" sz="2000" dirty="0" smtClean="0"/>
              <a:t>LTE”, existing </a:t>
            </a:r>
            <a:r>
              <a:rPr lang="en-GB" sz="2000" dirty="0" err="1" smtClean="0"/>
              <a:t>eNBs</a:t>
            </a:r>
            <a:r>
              <a:rPr lang="en-GB" sz="2000" dirty="0" smtClean="0"/>
              <a:t> are able to share load between the sharing PLMNs’ customers (“Sharing </a:t>
            </a:r>
            <a:r>
              <a:rPr lang="en-GB" sz="2000" dirty="0"/>
              <a:t>is normally based on agreed quota or share ratio</a:t>
            </a:r>
            <a:r>
              <a:rPr lang="en-GB" sz="2000" dirty="0" smtClean="0"/>
              <a:t>.“) 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In a non-shared PLMN, or 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a PLMN with few sharing partners, 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this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</a:rPr>
              <a:t>eNB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</a:rPr>
              <a:t> functionality can be re-purposed to service different Usage Groups.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900" b="1" dirty="0" smtClean="0">
                <a:solidFill>
                  <a:srgbClr val="FF0000"/>
                </a:solidFill>
              </a:rPr>
              <a:t>But how to control the sharing of RAN capacity between groups of users in non-network-sharing cases?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000" dirty="0" smtClean="0"/>
              <a:t>E.g. how to:</a:t>
            </a:r>
          </a:p>
          <a:p>
            <a:r>
              <a:rPr lang="en-US" sz="2000" dirty="0" smtClean="0"/>
              <a:t>prohibit “out of operator group </a:t>
            </a:r>
            <a:r>
              <a:rPr lang="en-US" sz="2000" dirty="0" err="1" smtClean="0"/>
              <a:t>eMTC</a:t>
            </a:r>
            <a:r>
              <a:rPr lang="en-US" sz="2000" dirty="0" smtClean="0"/>
              <a:t> devices” from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getting</a:t>
            </a:r>
            <a:r>
              <a:rPr lang="en-US" sz="2000" dirty="0" smtClean="0"/>
              <a:t> more </a:t>
            </a:r>
            <a:r>
              <a:rPr lang="en-US" sz="2000" dirty="0" smtClean="0"/>
              <a:t>than 5% of </a:t>
            </a:r>
            <a:r>
              <a:rPr lang="en-US" sz="2000" dirty="0" err="1" smtClean="0"/>
              <a:t>eNB</a:t>
            </a:r>
            <a:r>
              <a:rPr lang="en-US" sz="2000" dirty="0" smtClean="0"/>
              <a:t> capacity</a:t>
            </a:r>
          </a:p>
          <a:p>
            <a:r>
              <a:rPr lang="en-US" sz="2000" dirty="0" err="1" smtClean="0"/>
              <a:t>Prioritise</a:t>
            </a:r>
            <a:r>
              <a:rPr lang="en-US" sz="2000" dirty="0" smtClean="0"/>
              <a:t> (absolutely) 25% of RAN capacity for Public Safety Users, but allow other users to use that capacity when PS users don’t need it</a:t>
            </a:r>
            <a:r>
              <a:rPr lang="en-US" sz="2000" dirty="0" smtClean="0"/>
              <a:t>.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Provide MVNO subscribers with an agreed level of service for that MVNO (that may be different to the service level of the HPLMN)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Problem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No current tools available to solve this.</a:t>
            </a:r>
          </a:p>
          <a:p>
            <a:r>
              <a:rPr lang="en-US" sz="1600" dirty="0" smtClean="0"/>
              <a:t>Current </a:t>
            </a:r>
            <a:r>
              <a:rPr lang="en-US" sz="1600" dirty="0" err="1" smtClean="0"/>
              <a:t>QoS</a:t>
            </a:r>
            <a:r>
              <a:rPr lang="en-US" sz="1600" dirty="0" smtClean="0"/>
              <a:t> information is ‘abstract’ and relates primarily to that UE</a:t>
            </a:r>
          </a:p>
          <a:p>
            <a:r>
              <a:rPr lang="en-US" sz="1600" dirty="0" smtClean="0"/>
              <a:t>RAN does know the ‘group’ of the UE</a:t>
            </a:r>
          </a:p>
          <a:p>
            <a:r>
              <a:rPr lang="en-US" sz="1600" dirty="0" smtClean="0"/>
              <a:t>RAN does not have visibility of the IMSI</a:t>
            </a:r>
          </a:p>
          <a:p>
            <a:r>
              <a:rPr lang="en-US" sz="1600" dirty="0" smtClean="0"/>
              <a:t>RFSP/SPID parameter is intended for control of idle mode </a:t>
            </a:r>
            <a:r>
              <a:rPr lang="en-US" sz="1600" dirty="0" smtClean="0"/>
              <a:t>behavior </a:t>
            </a:r>
            <a:r>
              <a:rPr lang="en-US" sz="1600" dirty="0" smtClean="0"/>
              <a:t>– not connected mode</a:t>
            </a:r>
            <a:br>
              <a:rPr lang="en-US" sz="1600" dirty="0" smtClean="0"/>
            </a:br>
            <a:r>
              <a:rPr lang="en-US" sz="1600" dirty="0" smtClean="0"/>
              <a:t>- and its coding is not great for extensibility.</a:t>
            </a:r>
          </a:p>
          <a:p>
            <a:r>
              <a:rPr lang="en-US" sz="1600" dirty="0" smtClean="0"/>
              <a:t>Access Class Barring only applies to idle mode and Access </a:t>
            </a:r>
            <a:r>
              <a:rPr lang="en-US" sz="1600" dirty="0" smtClean="0"/>
              <a:t>Classes </a:t>
            </a:r>
            <a:r>
              <a:rPr lang="en-US" sz="1600" dirty="0" smtClean="0"/>
              <a:t>are randomly allocated to devices – so all ‘groups’ are likely to have an equal proportion of devices in each Access Class.</a:t>
            </a:r>
          </a:p>
          <a:p>
            <a:r>
              <a:rPr lang="en-US" sz="1600" dirty="0" smtClean="0"/>
              <a:t>“Low Access Priority” does not help as LAPI devices should not be rejected if their group’s load is within the </a:t>
            </a:r>
            <a:r>
              <a:rPr lang="en-US" sz="1600" dirty="0" err="1" smtClean="0"/>
              <a:t>eNB’s</a:t>
            </a:r>
            <a:r>
              <a:rPr lang="en-US" sz="1600" dirty="0" smtClean="0"/>
              <a:t> quota for that group.</a:t>
            </a:r>
          </a:p>
          <a:p>
            <a:endParaRPr lang="en-US" sz="1600" b="1" dirty="0" smtClean="0">
              <a:solidFill>
                <a:srgbClr val="FF0000"/>
              </a:solidFill>
            </a:endParaRPr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2722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L="0" indent="0" algn="l"/>
            <a:r>
              <a:rPr lang="en-US" sz="2800" b="1" dirty="0">
                <a:solidFill>
                  <a:srgbClr val="FF0000"/>
                </a:solidFill>
              </a:rPr>
              <a:t>Proposed Solution</a:t>
            </a:r>
            <a:r>
              <a:rPr lang="en-US" sz="1800" dirty="0"/>
              <a:t>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040560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en-US" sz="1800" dirty="0" smtClean="0"/>
              <a:t>Choose </a:t>
            </a:r>
            <a:r>
              <a:rPr lang="en-US" sz="1800" dirty="0" smtClean="0"/>
              <a:t>either the “DECOR UE Usage Type” or “</a:t>
            </a:r>
            <a:r>
              <a:rPr lang="en-US" sz="1800" dirty="0" err="1" smtClean="0"/>
              <a:t>eDECOR</a:t>
            </a:r>
            <a:r>
              <a:rPr lang="en-US" sz="1800" dirty="0" smtClean="0"/>
              <a:t> </a:t>
            </a:r>
            <a:r>
              <a:rPr lang="en-US" sz="1800" dirty="0" smtClean="0"/>
              <a:t>DCN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en-US" sz="1800" dirty="0" smtClean="0"/>
              <a:t>ID</a:t>
            </a:r>
            <a:r>
              <a:rPr lang="en-US" sz="1800" dirty="0" smtClean="0"/>
              <a:t>” and send it to the RAN at RRC Connection Establishment/S1 Handover. </a:t>
            </a:r>
            <a:endParaRPr lang="en-US" sz="1800" dirty="0" smtClean="0"/>
          </a:p>
          <a:p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UE Usage Type vs DCN-ID</a:t>
            </a:r>
            <a:endParaRPr lang="en-US" sz="1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742950" lvl="2" indent="-342900"/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As “UE Usage Type”  is already stored in MME but DCN-ID is not, need to store DCN ID in MME if choice is to use 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DCN-ID </a:t>
            </a:r>
            <a:endParaRPr lang="en-US" sz="1400" dirty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For inter-CN node handover, UE Usage type is already sent from source to target CN node, but DCN-ID is not sent. However,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</a:rPr>
              <a:t>eDECOR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capable target CN node has the capability to map from UE Usage Type to DCN-ID, and, different CN nodes </a:t>
            </a:r>
            <a:r>
              <a:rPr lang="en-US" sz="1400" i="1" dirty="0">
                <a:solidFill>
                  <a:schemeClr val="accent1">
                    <a:lumMod val="75000"/>
                  </a:schemeClr>
                </a:solidFill>
              </a:rPr>
              <a:t>might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have different mappings.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</a:rPr>
              <a:t>eDECOR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enabled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</a:rPr>
              <a:t>eNB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has configuration for DCN-ID, but that would typically be for one DCN-ID to one set of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</a:rPr>
              <a:t>MMEs.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 If DCN-ID is extended for this task, multiple DCN-IDs would typically point to the same set of </a:t>
            </a:r>
            <a:r>
              <a:rPr lang="en-US" sz="1400" dirty="0" err="1">
                <a:solidFill>
                  <a:schemeClr val="accent1">
                    <a:lumMod val="75000"/>
                  </a:schemeClr>
                </a:solidFill>
              </a:rPr>
              <a:t>MMEs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en-US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RAN re-routing functionality requires RAN to have UE Usage Type configuration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UE Usage Type tends to be provided by the HPLMN and might be re-mapped by the VPLMN. DCN-ID is always derived in the VPLMN. The RAN is part of the VPLMN, so DCN-ID might be more consistent.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DCN-ID is [16 bits] long while UE Usage Type is [8 bits] long.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Existing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eNB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implementations likely to be able to support “6 usage groups” (as they may support 6 sharing PLMNs), so the need for &gt; 8 bits for “RAN resource group” is low.</a:t>
            </a:r>
            <a:endParaRPr lang="en-US" sz="14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very little difference between UE Usage Type and DCN-ID</a:t>
            </a:r>
            <a:endParaRPr lang="en-US" sz="1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800" dirty="0" smtClean="0"/>
              <a:t>Changes </a:t>
            </a:r>
            <a:r>
              <a:rPr lang="en-US" sz="1800" dirty="0" smtClean="0"/>
              <a:t>needed:</a:t>
            </a:r>
          </a:p>
          <a:p>
            <a:pPr lvl="1"/>
            <a:r>
              <a:rPr lang="en-US" sz="1400" dirty="0" smtClean="0"/>
              <a:t>send </a:t>
            </a:r>
            <a:r>
              <a:rPr lang="en-US" sz="1400" dirty="0" smtClean="0"/>
              <a:t>in all S1 connection establishment </a:t>
            </a:r>
            <a:r>
              <a:rPr lang="en-US" sz="1400" dirty="0" err="1" smtClean="0"/>
              <a:t>signalling</a:t>
            </a:r>
            <a:r>
              <a:rPr lang="en-US" sz="1400" dirty="0" smtClean="0"/>
              <a:t> procedures 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(during Attach, in Service Request, in Handover Request</a:t>
            </a:r>
            <a:r>
              <a:rPr lang="en-US" sz="1400" dirty="0" smtClean="0"/>
              <a:t>) e.g</a:t>
            </a:r>
            <a:r>
              <a:rPr lang="en-US" sz="1400" dirty="0" smtClean="0"/>
              <a:t>. as a new field within </a:t>
            </a:r>
            <a:r>
              <a:rPr lang="en-US" sz="1400" dirty="0" smtClean="0"/>
              <a:t>the (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S1-AP and X2-AP) Expected UE 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Behaviour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IE that is part </a:t>
            </a:r>
            <a:r>
              <a:rPr lang="en-US" sz="1400" dirty="0" smtClean="0"/>
              <a:t>of the CN </a:t>
            </a:r>
            <a:r>
              <a:rPr lang="en-US" sz="1400" dirty="0" smtClean="0"/>
              <a:t>Assistance </a:t>
            </a:r>
            <a:r>
              <a:rPr lang="en-US" sz="1400" dirty="0" smtClean="0"/>
              <a:t>Information</a:t>
            </a:r>
            <a:endParaRPr lang="en-US" sz="1400" dirty="0" smtClean="0"/>
          </a:p>
          <a:p>
            <a:pPr lvl="1"/>
            <a:r>
              <a:rPr lang="en-US" sz="1400" dirty="0" smtClean="0"/>
              <a:t>send from source to target </a:t>
            </a:r>
            <a:r>
              <a:rPr lang="en-US" sz="1400" dirty="0" err="1" smtClean="0"/>
              <a:t>eNB</a:t>
            </a:r>
            <a:r>
              <a:rPr lang="en-US" sz="1400" dirty="0" smtClean="0"/>
              <a:t> in X2 handover. </a:t>
            </a:r>
            <a:endParaRPr lang="en-US" sz="1400" dirty="0" smtClean="0"/>
          </a:p>
          <a:p>
            <a:pPr lvl="1"/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If DCN-ID is used, at inter-CN handover, target MME maps UE Usage Type to local DCN-ID </a:t>
            </a:r>
            <a:endParaRPr lang="en-US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endParaRPr lang="en-US" sz="14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9138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Proposals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4752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a) Agree </a:t>
            </a:r>
            <a:r>
              <a:rPr lang="en-GB" dirty="0" smtClean="0"/>
              <a:t>to draft TEI-15 CRs for this functionality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>b) Identify any other differences between DCN-ID and UE Usage Type and decide which to use.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673</Words>
  <Application>Microsoft Office PowerPoint</Application>
  <PresentationFormat>On-screen Show 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Tema di Office</vt:lpstr>
      <vt:lpstr>Provision of UE Usage Type/DCN-ID to RAN to assist RAN resource prioritisation between user groups</vt:lpstr>
      <vt:lpstr>Different Usage Groups can share RAN</vt:lpstr>
      <vt:lpstr>Problem</vt:lpstr>
      <vt:lpstr>Proposed Solution 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CDP 12</cp:lastModifiedBy>
  <cp:revision>111</cp:revision>
  <dcterms:created xsi:type="dcterms:W3CDTF">2017-01-26T10:38:39Z</dcterms:created>
  <dcterms:modified xsi:type="dcterms:W3CDTF">2017-08-15T11:04:19Z</dcterms:modified>
</cp:coreProperties>
</file>